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comments/comment1.xml" ContentType="application/vnd.openxmlformats-officedocument.presentationml.comment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84" r:id="rId1"/>
  </p:sldMasterIdLst>
  <p:notesMasterIdLst>
    <p:notesMasterId r:id="rId32"/>
  </p:notesMasterIdLst>
  <p:sldIdLst>
    <p:sldId id="256" r:id="rId2"/>
    <p:sldId id="257" r:id="rId3"/>
    <p:sldId id="258" r:id="rId4"/>
    <p:sldId id="279" r:id="rId5"/>
    <p:sldId id="287" r:id="rId6"/>
    <p:sldId id="260" r:id="rId7"/>
    <p:sldId id="259" r:id="rId8"/>
    <p:sldId id="262" r:id="rId9"/>
    <p:sldId id="263" r:id="rId10"/>
    <p:sldId id="261" r:id="rId11"/>
    <p:sldId id="264" r:id="rId12"/>
    <p:sldId id="265" r:id="rId13"/>
    <p:sldId id="266" r:id="rId14"/>
    <p:sldId id="267" r:id="rId15"/>
    <p:sldId id="268" r:id="rId16"/>
    <p:sldId id="269" r:id="rId17"/>
    <p:sldId id="271" r:id="rId18"/>
    <p:sldId id="272" r:id="rId19"/>
    <p:sldId id="283" r:id="rId20"/>
    <p:sldId id="280" r:id="rId21"/>
    <p:sldId id="273" r:id="rId22"/>
    <p:sldId id="284" r:id="rId23"/>
    <p:sldId id="288" r:id="rId24"/>
    <p:sldId id="281" r:id="rId25"/>
    <p:sldId id="270" r:id="rId26"/>
    <p:sldId id="274" r:id="rId27"/>
    <p:sldId id="275" r:id="rId28"/>
    <p:sldId id="276" r:id="rId29"/>
    <p:sldId id="277" r:id="rId30"/>
    <p:sldId id="278" r:id="rId3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Matt S" initials="MS" lastIdx="1" clrIdx="0">
    <p:extLst>
      <p:ext uri="{19B8F6BF-5375-455C-9EA6-DF929625EA0E}">
        <p15:presenceInfo xmlns:p15="http://schemas.microsoft.com/office/powerpoint/2012/main" userId="85540211e8a458de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193" autoAdjust="0"/>
    <p:restoredTop sz="94660"/>
  </p:normalViewPr>
  <p:slideViewPr>
    <p:cSldViewPr snapToGrid="0">
      <p:cViewPr varScale="1">
        <p:scale>
          <a:sx n="90" d="100"/>
          <a:sy n="90" d="100"/>
        </p:scale>
        <p:origin x="240" y="9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commentAuthors" Target="commentAuthor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notesMaster" Target="notesMasters/notesMaster1.xml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9-02-26T00:24:40.120" idx="1">
    <p:pos x="10" y="10"/>
    <p:text/>
    <p:extLst>
      <p:ext uri="{C676402C-5697-4E1C-873F-D02D1690AC5C}">
        <p15:threadingInfo xmlns:p15="http://schemas.microsoft.com/office/powerpoint/2012/main" timeZoneBias="300"/>
      </p:ext>
    </p:extLst>
  </p:cm>
</p:cmLst>
</file>

<file path=ppt/media/image1.pn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tiff>
</file>

<file path=ppt/media/image18.tiff>
</file>

<file path=ppt/media/image19.png>
</file>

<file path=ppt/media/image2.png>
</file>

<file path=ppt/media/image20.png>
</file>

<file path=ppt/media/image3.png>
</file>

<file path=ppt/media/image4.jpeg>
</file>

<file path=ppt/media/image5.tiff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4CB8E00-BD25-4277-844E-FD5602804CA6}" type="datetimeFigureOut">
              <a:rPr lang="en-US" smtClean="0"/>
              <a:t>2/26/19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40A52C9-126F-493A-8247-6B26CF4F1E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423663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2/26/2019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Matthew Stevenson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0DDC2C-B128-4501-8BB8-1B80F88C1819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" name="Picture 11">
            <a:extLst>
              <a:ext uri="{FF2B5EF4-FFF2-40B4-BE49-F238E27FC236}">
                <a16:creationId xmlns:a16="http://schemas.microsoft.com/office/drawing/2014/main" id="{2195806B-E9D3-4D50-919E-52C02926CC4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343727" y="93884"/>
            <a:ext cx="1737511" cy="7315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81239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2/26/2019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Matthew Stevenson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0DDC2C-B128-4501-8BB8-1B80F88C18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64841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2/26/2019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Matthew Stevenson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0DDC2C-B128-4501-8BB8-1B80F88C1819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Picture 9">
            <a:extLst>
              <a:ext uri="{FF2B5EF4-FFF2-40B4-BE49-F238E27FC236}">
                <a16:creationId xmlns:a16="http://schemas.microsoft.com/office/drawing/2014/main" id="{6EEB3F8D-7CAD-45EF-886E-2CE6AF535EF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343727" y="91894"/>
            <a:ext cx="1737511" cy="7315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276909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2/26/2019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Matthew Stevenson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0DDC2C-B128-4501-8BB8-1B80F88C18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6918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2/26/2019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Matthew Stevenson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0DDC2C-B128-4501-8BB8-1B80F88C18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8491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2/26/2019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Matthew Stevenson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0DDC2C-B128-4501-8BB8-1B80F88C18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78168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2/26/2019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/>
              <a:t>Matthew Stevenson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0DDC2C-B128-4501-8BB8-1B80F88C1819}" type="slidenum">
              <a:rPr lang="en-US" smtClean="0"/>
              <a:t>‹#›</a:t>
            </a:fld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964C85AD-B1A5-4E13-8AF6-0D259C4E267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343727" y="93884"/>
            <a:ext cx="1737511" cy="7315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96928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2/26/2019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Matthew Stevenson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0DDC2C-B128-4501-8BB8-1B80F88C18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24050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800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2/26/2019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800" cap="all" baseline="0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Matthew Stevenson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800">
                <a:solidFill>
                  <a:srgbClr val="FFFFFF"/>
                </a:solidFill>
              </a:defRPr>
            </a:lvl1pPr>
          </a:lstStyle>
          <a:p>
            <a:fld id="{050DDC2C-B128-4501-8BB8-1B80F88C1819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7">
            <a:extLst>
              <a:ext uri="{FF2B5EF4-FFF2-40B4-BE49-F238E27FC236}">
                <a16:creationId xmlns:a16="http://schemas.microsoft.com/office/drawing/2014/main" id="{4820B61A-79D8-4F53-8B2C-616983CADFFC}"/>
              </a:ext>
            </a:extLst>
          </p:cNvPr>
          <p:cNvPicPr>
            <a:picLocks noChangeAspect="1"/>
          </p:cNvPicPr>
          <p:nvPr userDrawn="1"/>
        </p:nvPicPr>
        <p:blipFill>
          <a:blip r:embed="rId10"/>
          <a:stretch>
            <a:fillRect/>
          </a:stretch>
        </p:blipFill>
        <p:spPr>
          <a:xfrm>
            <a:off x="10343727" y="91894"/>
            <a:ext cx="1737511" cy="7315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93846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4" r:id="rId8"/>
  </p:sldLayoutIdLst>
  <p:hf hdr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tiff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tiff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slideLayout" Target="../slideLayouts/slideLayout7.xml"/><Relationship Id="rId1" Type="http://schemas.openxmlformats.org/officeDocument/2006/relationships/video" Target="https://www.youtube.com/embed/GzxMj9sGMbE" TargetMode="Externa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comments" Target="../comments/comment1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62F776-865C-4DB2-A247-EE2535196C3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ctr"/>
            <a:r>
              <a:rPr lang="en-US" dirty="0"/>
              <a:t>#</a:t>
            </a:r>
            <a:r>
              <a:rPr lang="en-US" dirty="0" err="1"/>
              <a:t>StopTheBias</a:t>
            </a:r>
            <a:r>
              <a:rPr lang="en-US" dirty="0"/>
              <a:t>: </a:t>
            </a:r>
            <a:br>
              <a:rPr lang="en-US" dirty="0"/>
            </a:br>
            <a:r>
              <a:rPr lang="en-US" dirty="0"/>
              <a:t>Fact or Fiction?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3F63567-E3D4-4EFC-89F0-8BF734ED14B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62500" lnSpcReduction="20000"/>
          </a:bodyPr>
          <a:lstStyle/>
          <a:p>
            <a:pPr algn="ctr"/>
            <a:r>
              <a:rPr lang="en-US" dirty="0"/>
              <a:t>Presenter: Matthew Stevenson</a:t>
            </a:r>
          </a:p>
          <a:p>
            <a:pPr algn="ctr"/>
            <a:r>
              <a:rPr lang="en-US" dirty="0"/>
              <a:t>CS895 – February 26, 2019</a:t>
            </a:r>
          </a:p>
          <a:p>
            <a:pPr algn="ctr"/>
            <a:r>
              <a:rPr lang="en-US" dirty="0"/>
              <a:t>Original Source: https://twitter.com/realDonaldTrump/status/1034907478566359041</a:t>
            </a:r>
          </a:p>
        </p:txBody>
      </p:sp>
    </p:spTree>
    <p:extLst>
      <p:ext uri="{BB962C8B-B14F-4D97-AF65-F5344CB8AC3E}">
        <p14:creationId xmlns:p14="http://schemas.microsoft.com/office/powerpoint/2010/main" val="61778172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A965F7AB-1125-49AC-B6EC-8A72D396499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Are These Accusations Based On Fact Or Fiction?</a:t>
            </a:r>
          </a:p>
        </p:txBody>
      </p:sp>
      <p:sp>
        <p:nvSpPr>
          <p:cNvPr id="6" name="Subtitle 5">
            <a:extLst>
              <a:ext uri="{FF2B5EF4-FFF2-40B4-BE49-F238E27FC236}">
                <a16:creationId xmlns:a16="http://schemas.microsoft.com/office/drawing/2014/main" id="{B944A97B-5DAB-4921-BCD4-2B59C9FD84F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Let’s Take A look at the evidence.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3658F27-AE98-4C12-9C0D-BEE5B895DD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2/26/2019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5DC1F02-8651-479D-ACDE-E417134989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Matthew Stevenson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D95C9FB-4923-403E-940D-A26F275263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0DDC2C-B128-4501-8BB8-1B80F88C1819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882796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6D205E-C25E-47E1-AD9C-6D10BB9416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2/26/2019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17806E4-4747-4817-A099-3CC1F985FD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Matthew Stevenson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5E6CE4-11AA-429C-BB40-4DD7E91732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0DDC2C-B128-4501-8BB8-1B80F88C1819}" type="slidenum">
              <a:rPr lang="en-US" smtClean="0"/>
              <a:t>11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100A9C2-86C9-4CDD-85F3-ADCB95DC2610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718310" y="1213644"/>
            <a:ext cx="8755380" cy="4430711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8" name="Oval 7">
            <a:extLst>
              <a:ext uri="{FF2B5EF4-FFF2-40B4-BE49-F238E27FC236}">
                <a16:creationId xmlns:a16="http://schemas.microsoft.com/office/drawing/2014/main" id="{17EBD917-0E94-4B40-A435-B767FD3E4CDC}"/>
              </a:ext>
            </a:extLst>
          </p:cNvPr>
          <p:cNvSpPr/>
          <p:nvPr/>
        </p:nvSpPr>
        <p:spPr>
          <a:xfrm>
            <a:off x="4752680" y="3143840"/>
            <a:ext cx="2686639" cy="410066"/>
          </a:xfrm>
          <a:prstGeom prst="ellipse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394E6C7-F3DA-42F0-A03D-5D91DC74D1C6}"/>
              </a:ext>
            </a:extLst>
          </p:cNvPr>
          <p:cNvSpPr txBox="1"/>
          <p:nvPr/>
        </p:nvSpPr>
        <p:spPr>
          <a:xfrm>
            <a:off x="2176945" y="5867404"/>
            <a:ext cx="78381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Source: https://web.archive.org/web/20120124190838/http://www.google.com/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F680179C-8032-4ADE-B433-63C67E23FEE5}"/>
              </a:ext>
            </a:extLst>
          </p:cNvPr>
          <p:cNvCxnSpPr>
            <a:cxnSpLocks/>
          </p:cNvCxnSpPr>
          <p:nvPr/>
        </p:nvCxnSpPr>
        <p:spPr>
          <a:xfrm flipH="1" flipV="1">
            <a:off x="7560297" y="3429000"/>
            <a:ext cx="565608" cy="577392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9C348567-FAFF-47B9-A6CA-0AB732CDF7A7}"/>
              </a:ext>
            </a:extLst>
          </p:cNvPr>
          <p:cNvSpPr txBox="1"/>
          <p:nvPr/>
        </p:nvSpPr>
        <p:spPr>
          <a:xfrm>
            <a:off x="7560297" y="4006392"/>
            <a:ext cx="28468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State of the Union - Obama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82C375C4-488C-4409-9405-BCA642CBF430}"/>
              </a:ext>
            </a:extLst>
          </p:cNvPr>
          <p:cNvSpPr txBox="1"/>
          <p:nvPr/>
        </p:nvSpPr>
        <p:spPr>
          <a:xfrm>
            <a:off x="1718308" y="2005693"/>
            <a:ext cx="20498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January 24</a:t>
            </a:r>
            <a:r>
              <a:rPr lang="en-US" baseline="30000" dirty="0">
                <a:solidFill>
                  <a:srgbClr val="FF0000"/>
                </a:solidFill>
              </a:rPr>
              <a:t>th</a:t>
            </a:r>
            <a:r>
              <a:rPr lang="en-US" dirty="0">
                <a:solidFill>
                  <a:srgbClr val="FF0000"/>
                </a:solidFill>
              </a:rPr>
              <a:t>, 2012</a:t>
            </a:r>
          </a:p>
        </p:txBody>
      </p:sp>
      <p:pic>
        <p:nvPicPr>
          <p:cNvPr id="1028" name="Picture 4" descr="Image result for fact images">
            <a:extLst>
              <a:ext uri="{FF2B5EF4-FFF2-40B4-BE49-F238E27FC236}">
                <a16:creationId xmlns:a16="http://schemas.microsoft.com/office/drawing/2014/main" id="{CD943B4D-A5CE-4AA1-A847-A54F3A4A672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981504" y="3927441"/>
            <a:ext cx="1704681" cy="12785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6108208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6D205E-C25E-47E1-AD9C-6D10BB9416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2/26/2019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17806E4-4747-4817-A099-3CC1F985FD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Matthew Stevenson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5E6CE4-11AA-429C-BB40-4DD7E91732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0DDC2C-B128-4501-8BB8-1B80F88C1819}" type="slidenum">
              <a:rPr lang="en-US" smtClean="0"/>
              <a:t>12</a:t>
            </a:fld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394E6C7-F3DA-42F0-A03D-5D91DC74D1C6}"/>
              </a:ext>
            </a:extLst>
          </p:cNvPr>
          <p:cNvSpPr txBox="1"/>
          <p:nvPr/>
        </p:nvSpPr>
        <p:spPr>
          <a:xfrm>
            <a:off x="2176945" y="5867404"/>
            <a:ext cx="79097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Source: https://web.archive.org/web/20130212210553/http://www.google.com/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9585CC4E-4BF7-409E-B06D-486C0795B4DE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718308" y="1221761"/>
            <a:ext cx="8755380" cy="4414477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8" name="Oval 7">
            <a:extLst>
              <a:ext uri="{FF2B5EF4-FFF2-40B4-BE49-F238E27FC236}">
                <a16:creationId xmlns:a16="http://schemas.microsoft.com/office/drawing/2014/main" id="{17EBD917-0E94-4B40-A435-B767FD3E4CDC}"/>
              </a:ext>
            </a:extLst>
          </p:cNvPr>
          <p:cNvSpPr/>
          <p:nvPr/>
        </p:nvSpPr>
        <p:spPr>
          <a:xfrm>
            <a:off x="4752680" y="3127990"/>
            <a:ext cx="2686639" cy="410066"/>
          </a:xfrm>
          <a:prstGeom prst="ellipse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F680179C-8032-4ADE-B433-63C67E23FEE5}"/>
              </a:ext>
            </a:extLst>
          </p:cNvPr>
          <p:cNvCxnSpPr>
            <a:cxnSpLocks/>
          </p:cNvCxnSpPr>
          <p:nvPr/>
        </p:nvCxnSpPr>
        <p:spPr>
          <a:xfrm flipH="1" flipV="1">
            <a:off x="7560297" y="3413150"/>
            <a:ext cx="565608" cy="577392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9C348567-FAFF-47B9-A6CA-0AB732CDF7A7}"/>
              </a:ext>
            </a:extLst>
          </p:cNvPr>
          <p:cNvSpPr txBox="1"/>
          <p:nvPr/>
        </p:nvSpPr>
        <p:spPr>
          <a:xfrm>
            <a:off x="7560297" y="3990542"/>
            <a:ext cx="28468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State of the Union - Obama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1D218E7-2B6D-4212-84AB-2F56F613767E}"/>
              </a:ext>
            </a:extLst>
          </p:cNvPr>
          <p:cNvSpPr txBox="1"/>
          <p:nvPr/>
        </p:nvSpPr>
        <p:spPr>
          <a:xfrm>
            <a:off x="1718308" y="2005693"/>
            <a:ext cx="20498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February 12</a:t>
            </a:r>
            <a:r>
              <a:rPr lang="en-US" baseline="30000" dirty="0">
                <a:solidFill>
                  <a:srgbClr val="FF0000"/>
                </a:solidFill>
              </a:rPr>
              <a:t>th</a:t>
            </a:r>
            <a:r>
              <a:rPr lang="en-US" dirty="0">
                <a:solidFill>
                  <a:srgbClr val="FF0000"/>
                </a:solidFill>
              </a:rPr>
              <a:t>, 2013</a:t>
            </a:r>
          </a:p>
        </p:txBody>
      </p:sp>
      <p:pic>
        <p:nvPicPr>
          <p:cNvPr id="12" name="Picture 4" descr="Image result for fact images">
            <a:extLst>
              <a:ext uri="{FF2B5EF4-FFF2-40B4-BE49-F238E27FC236}">
                <a16:creationId xmlns:a16="http://schemas.microsoft.com/office/drawing/2014/main" id="{84F4B6DD-FFC9-41FA-A85B-60422CF041F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981504" y="3927441"/>
            <a:ext cx="1704681" cy="12785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4431202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6D205E-C25E-47E1-AD9C-6D10BB9416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2/26/2019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17806E4-4747-4817-A099-3CC1F985FD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Matthew Stevenson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5E6CE4-11AA-429C-BB40-4DD7E91732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0DDC2C-B128-4501-8BB8-1B80F88C1819}" type="slidenum">
              <a:rPr lang="en-US" smtClean="0"/>
              <a:t>13</a:t>
            </a:fld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394E6C7-F3DA-42F0-A03D-5D91DC74D1C6}"/>
              </a:ext>
            </a:extLst>
          </p:cNvPr>
          <p:cNvSpPr txBox="1"/>
          <p:nvPr/>
        </p:nvSpPr>
        <p:spPr>
          <a:xfrm>
            <a:off x="2176945" y="5867404"/>
            <a:ext cx="78381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Source: https://web.archive.org/web/20140128210102/http://www.google.com/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5D6E571-B1F5-4FE2-93BB-8542F7A28FAB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724546" y="1215723"/>
            <a:ext cx="8742904" cy="4426554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12" name="Oval 11">
            <a:extLst>
              <a:ext uri="{FF2B5EF4-FFF2-40B4-BE49-F238E27FC236}">
                <a16:creationId xmlns:a16="http://schemas.microsoft.com/office/drawing/2014/main" id="{CD5AE524-5EC4-436E-8546-FEB6809B2CB8}"/>
              </a:ext>
            </a:extLst>
          </p:cNvPr>
          <p:cNvSpPr/>
          <p:nvPr/>
        </p:nvSpPr>
        <p:spPr>
          <a:xfrm>
            <a:off x="4752680" y="3127990"/>
            <a:ext cx="2686639" cy="410066"/>
          </a:xfrm>
          <a:prstGeom prst="ellipse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993EAE41-CD3A-4BD2-A1D6-46606CAD2868}"/>
              </a:ext>
            </a:extLst>
          </p:cNvPr>
          <p:cNvCxnSpPr>
            <a:cxnSpLocks/>
          </p:cNvCxnSpPr>
          <p:nvPr/>
        </p:nvCxnSpPr>
        <p:spPr>
          <a:xfrm flipH="1" flipV="1">
            <a:off x="7560297" y="3413150"/>
            <a:ext cx="565608" cy="577392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80D7A04A-E44C-48DB-BF09-54017B7DBFBC}"/>
              </a:ext>
            </a:extLst>
          </p:cNvPr>
          <p:cNvSpPr txBox="1"/>
          <p:nvPr/>
        </p:nvSpPr>
        <p:spPr>
          <a:xfrm>
            <a:off x="7560297" y="3990542"/>
            <a:ext cx="28468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State of the Union - Obama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7138901-D104-4EEF-BB3F-249BEE7A76E5}"/>
              </a:ext>
            </a:extLst>
          </p:cNvPr>
          <p:cNvSpPr txBox="1"/>
          <p:nvPr/>
        </p:nvSpPr>
        <p:spPr>
          <a:xfrm>
            <a:off x="1718308" y="2005693"/>
            <a:ext cx="20498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January 28</a:t>
            </a:r>
            <a:r>
              <a:rPr lang="en-US" baseline="30000" dirty="0">
                <a:solidFill>
                  <a:srgbClr val="FF0000"/>
                </a:solidFill>
              </a:rPr>
              <a:t>th</a:t>
            </a:r>
            <a:r>
              <a:rPr lang="en-US" dirty="0">
                <a:solidFill>
                  <a:srgbClr val="FF0000"/>
                </a:solidFill>
              </a:rPr>
              <a:t>, 2014</a:t>
            </a:r>
          </a:p>
        </p:txBody>
      </p:sp>
      <p:pic>
        <p:nvPicPr>
          <p:cNvPr id="17" name="Picture 4" descr="Image result for fact images">
            <a:extLst>
              <a:ext uri="{FF2B5EF4-FFF2-40B4-BE49-F238E27FC236}">
                <a16:creationId xmlns:a16="http://schemas.microsoft.com/office/drawing/2014/main" id="{88FE8A10-8664-4264-AE1A-B8D10073873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981504" y="3927441"/>
            <a:ext cx="1704681" cy="12785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7985643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6D205E-C25E-47E1-AD9C-6D10BB9416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2/26/2019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17806E4-4747-4817-A099-3CC1F985FD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Matthew Stevenson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5E6CE4-11AA-429C-BB40-4DD7E91732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0DDC2C-B128-4501-8BB8-1B80F88C1819}" type="slidenum">
              <a:rPr lang="en-US" smtClean="0"/>
              <a:t>14</a:t>
            </a:fld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394E6C7-F3DA-42F0-A03D-5D91DC74D1C6}"/>
              </a:ext>
            </a:extLst>
          </p:cNvPr>
          <p:cNvSpPr txBox="1"/>
          <p:nvPr/>
        </p:nvSpPr>
        <p:spPr>
          <a:xfrm>
            <a:off x="2176945" y="5867404"/>
            <a:ext cx="78381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Source: https://web.archive.org/web/20150120203308/http://www.google.com/</a:t>
            </a: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EDED0284-D911-4C54-AC8E-D3A8FFD9DFAD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769606" y="1240649"/>
            <a:ext cx="8652787" cy="4376701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21" name="Oval 20">
            <a:extLst>
              <a:ext uri="{FF2B5EF4-FFF2-40B4-BE49-F238E27FC236}">
                <a16:creationId xmlns:a16="http://schemas.microsoft.com/office/drawing/2014/main" id="{618FCB5E-0A32-417A-805E-8CA43A5AFF64}"/>
              </a:ext>
            </a:extLst>
          </p:cNvPr>
          <p:cNvSpPr/>
          <p:nvPr/>
        </p:nvSpPr>
        <p:spPr>
          <a:xfrm>
            <a:off x="4752680" y="3127990"/>
            <a:ext cx="2686639" cy="410066"/>
          </a:xfrm>
          <a:prstGeom prst="ellipse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C1D998A8-3D62-4B79-BE9A-5C666E6E7391}"/>
              </a:ext>
            </a:extLst>
          </p:cNvPr>
          <p:cNvCxnSpPr>
            <a:cxnSpLocks/>
          </p:cNvCxnSpPr>
          <p:nvPr/>
        </p:nvCxnSpPr>
        <p:spPr>
          <a:xfrm flipH="1" flipV="1">
            <a:off x="7560297" y="3413150"/>
            <a:ext cx="565608" cy="577392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759FEF9C-516F-4BA8-85AE-E0080462B02F}"/>
              </a:ext>
            </a:extLst>
          </p:cNvPr>
          <p:cNvSpPr txBox="1"/>
          <p:nvPr/>
        </p:nvSpPr>
        <p:spPr>
          <a:xfrm>
            <a:off x="7560297" y="3990542"/>
            <a:ext cx="28468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State of the Union - Obama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ACE134AF-1C34-4F31-AB91-9C2907EDC6F2}"/>
              </a:ext>
            </a:extLst>
          </p:cNvPr>
          <p:cNvSpPr txBox="1"/>
          <p:nvPr/>
        </p:nvSpPr>
        <p:spPr>
          <a:xfrm>
            <a:off x="1718308" y="2005693"/>
            <a:ext cx="20498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January 20</a:t>
            </a:r>
            <a:r>
              <a:rPr lang="en-US" baseline="30000" dirty="0">
                <a:solidFill>
                  <a:srgbClr val="FF0000"/>
                </a:solidFill>
              </a:rPr>
              <a:t>th</a:t>
            </a:r>
            <a:r>
              <a:rPr lang="en-US" dirty="0">
                <a:solidFill>
                  <a:srgbClr val="FF0000"/>
                </a:solidFill>
              </a:rPr>
              <a:t>, 2015</a:t>
            </a:r>
          </a:p>
        </p:txBody>
      </p:sp>
      <p:pic>
        <p:nvPicPr>
          <p:cNvPr id="25" name="Picture 4" descr="Image result for fact images">
            <a:extLst>
              <a:ext uri="{FF2B5EF4-FFF2-40B4-BE49-F238E27FC236}">
                <a16:creationId xmlns:a16="http://schemas.microsoft.com/office/drawing/2014/main" id="{C8683C25-A835-4409-8579-D9890CBDAEB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981504" y="3927441"/>
            <a:ext cx="1704681" cy="12785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66071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6D205E-C25E-47E1-AD9C-6D10BB9416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2/26/2019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17806E4-4747-4817-A099-3CC1F985FD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Matthew Stevenson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5E6CE4-11AA-429C-BB40-4DD7E91732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0DDC2C-B128-4501-8BB8-1B80F88C1819}" type="slidenum">
              <a:rPr lang="en-US" smtClean="0"/>
              <a:t>15</a:t>
            </a:fld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394E6C7-F3DA-42F0-A03D-5D91DC74D1C6}"/>
              </a:ext>
            </a:extLst>
          </p:cNvPr>
          <p:cNvSpPr txBox="1"/>
          <p:nvPr/>
        </p:nvSpPr>
        <p:spPr>
          <a:xfrm>
            <a:off x="2159985" y="5865681"/>
            <a:ext cx="78720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Source: https://web.archive.org/web/20160112140044/https://www.google.com/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0C456BE7-E0FA-4A69-9B8F-164EFACC9312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704571" y="1217089"/>
            <a:ext cx="8782858" cy="4423821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12" name="Oval 11">
            <a:extLst>
              <a:ext uri="{FF2B5EF4-FFF2-40B4-BE49-F238E27FC236}">
                <a16:creationId xmlns:a16="http://schemas.microsoft.com/office/drawing/2014/main" id="{F6F66896-5079-4815-ABAE-8B9DB229C4C6}"/>
              </a:ext>
            </a:extLst>
          </p:cNvPr>
          <p:cNvSpPr/>
          <p:nvPr/>
        </p:nvSpPr>
        <p:spPr>
          <a:xfrm>
            <a:off x="4752680" y="3577533"/>
            <a:ext cx="2686639" cy="410066"/>
          </a:xfrm>
          <a:prstGeom prst="ellipse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FFED49BF-7741-4BD7-8067-12698A738D50}"/>
              </a:ext>
            </a:extLst>
          </p:cNvPr>
          <p:cNvCxnSpPr>
            <a:cxnSpLocks/>
          </p:cNvCxnSpPr>
          <p:nvPr/>
        </p:nvCxnSpPr>
        <p:spPr>
          <a:xfrm flipH="1" flipV="1">
            <a:off x="7560297" y="3862693"/>
            <a:ext cx="565608" cy="577392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D4E96D24-A287-41A8-9B78-881C9EB758AB}"/>
              </a:ext>
            </a:extLst>
          </p:cNvPr>
          <p:cNvSpPr txBox="1"/>
          <p:nvPr/>
        </p:nvSpPr>
        <p:spPr>
          <a:xfrm>
            <a:off x="7560297" y="4440085"/>
            <a:ext cx="28468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State of the Union - Obama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DC3748D-E720-4260-B9B3-EB2A056AD568}"/>
              </a:ext>
            </a:extLst>
          </p:cNvPr>
          <p:cNvSpPr txBox="1"/>
          <p:nvPr/>
        </p:nvSpPr>
        <p:spPr>
          <a:xfrm>
            <a:off x="1718308" y="2005693"/>
            <a:ext cx="20498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January 12</a:t>
            </a:r>
            <a:r>
              <a:rPr lang="en-US" baseline="30000" dirty="0">
                <a:solidFill>
                  <a:srgbClr val="FF0000"/>
                </a:solidFill>
              </a:rPr>
              <a:t>th</a:t>
            </a:r>
            <a:r>
              <a:rPr lang="en-US" dirty="0">
                <a:solidFill>
                  <a:srgbClr val="FF0000"/>
                </a:solidFill>
              </a:rPr>
              <a:t>, 2016</a:t>
            </a:r>
          </a:p>
        </p:txBody>
      </p:sp>
      <p:pic>
        <p:nvPicPr>
          <p:cNvPr id="16" name="Picture 4" descr="Image result for fact images">
            <a:extLst>
              <a:ext uri="{FF2B5EF4-FFF2-40B4-BE49-F238E27FC236}">
                <a16:creationId xmlns:a16="http://schemas.microsoft.com/office/drawing/2014/main" id="{B452CE88-0648-40C9-BFE0-EAB9ED41D0F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981504" y="3927441"/>
            <a:ext cx="1704681" cy="12785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0680985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6D205E-C25E-47E1-AD9C-6D10BB9416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2/26/2019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17806E4-4747-4817-A099-3CC1F985FD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Matthew Stevenson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5E6CE4-11AA-429C-BB40-4DD7E91732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0DDC2C-B128-4501-8BB8-1B80F88C1819}" type="slidenum">
              <a:rPr lang="en-US" smtClean="0"/>
              <a:t>16</a:t>
            </a:fld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394E6C7-F3DA-42F0-A03D-5D91DC74D1C6}"/>
              </a:ext>
            </a:extLst>
          </p:cNvPr>
          <p:cNvSpPr txBox="1"/>
          <p:nvPr/>
        </p:nvSpPr>
        <p:spPr>
          <a:xfrm>
            <a:off x="2159985" y="5865681"/>
            <a:ext cx="78720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Source: https://web.archive.org/web/20170228070518/https://www.google.com/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700DB10-71FC-4021-9984-B35BEAEED733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763730" y="1241077"/>
            <a:ext cx="8664540" cy="4375845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16" name="Oval 15">
            <a:extLst>
              <a:ext uri="{FF2B5EF4-FFF2-40B4-BE49-F238E27FC236}">
                <a16:creationId xmlns:a16="http://schemas.microsoft.com/office/drawing/2014/main" id="{554390BF-59F4-48C7-9E39-3E48E28533CB}"/>
              </a:ext>
            </a:extLst>
          </p:cNvPr>
          <p:cNvSpPr/>
          <p:nvPr/>
        </p:nvSpPr>
        <p:spPr>
          <a:xfrm>
            <a:off x="4752680" y="3506771"/>
            <a:ext cx="2686639" cy="254524"/>
          </a:xfrm>
          <a:prstGeom prst="ellipse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82995DA2-3D43-41C1-A017-13DB4BCA32E8}"/>
              </a:ext>
            </a:extLst>
          </p:cNvPr>
          <p:cNvCxnSpPr>
            <a:cxnSpLocks/>
          </p:cNvCxnSpPr>
          <p:nvPr/>
        </p:nvCxnSpPr>
        <p:spPr>
          <a:xfrm flipH="1" flipV="1">
            <a:off x="7560297" y="3862693"/>
            <a:ext cx="565608" cy="577392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F2D5DD64-E003-4D66-9F22-3D5380BD4DBF}"/>
              </a:ext>
            </a:extLst>
          </p:cNvPr>
          <p:cNvSpPr txBox="1"/>
          <p:nvPr/>
        </p:nvSpPr>
        <p:spPr>
          <a:xfrm>
            <a:off x="7560297" y="4440085"/>
            <a:ext cx="28468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State of the Union – Trump?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4E944683-2C55-4110-9445-F1070AD46D8F}"/>
              </a:ext>
            </a:extLst>
          </p:cNvPr>
          <p:cNvSpPr txBox="1"/>
          <p:nvPr/>
        </p:nvSpPr>
        <p:spPr>
          <a:xfrm>
            <a:off x="1718308" y="2005693"/>
            <a:ext cx="20498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February 28</a:t>
            </a:r>
            <a:r>
              <a:rPr lang="en-US" baseline="30000" dirty="0">
                <a:solidFill>
                  <a:srgbClr val="FF0000"/>
                </a:solidFill>
              </a:rPr>
              <a:t>th</a:t>
            </a:r>
            <a:r>
              <a:rPr lang="en-US" dirty="0">
                <a:solidFill>
                  <a:srgbClr val="FF0000"/>
                </a:solidFill>
              </a:rPr>
              <a:t>, 2017</a:t>
            </a:r>
          </a:p>
        </p:txBody>
      </p:sp>
    </p:spTree>
    <p:extLst>
      <p:ext uri="{BB962C8B-B14F-4D97-AF65-F5344CB8AC3E}">
        <p14:creationId xmlns:p14="http://schemas.microsoft.com/office/powerpoint/2010/main" val="91213120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95604546-8DD4-48E1-8036-7F06A7B1498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So All The Pages Presented Were Correct…</a:t>
            </a:r>
          </a:p>
        </p:txBody>
      </p:sp>
      <p:sp>
        <p:nvSpPr>
          <p:cNvPr id="6" name="Subtitle 5">
            <a:extLst>
              <a:ext uri="{FF2B5EF4-FFF2-40B4-BE49-F238E27FC236}">
                <a16:creationId xmlns:a16="http://schemas.microsoft.com/office/drawing/2014/main" id="{D5A44B41-6449-49C4-9683-EE181D16BB9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But Why Did google not promote Trump?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7B88E17-3760-4D86-99F1-43A025859B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2/26/2019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F0B79C0-FB8A-4970-9142-F12B9596A4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Matthew Stevenson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500B20B-2D00-46AB-BC26-66990FAC50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0DDC2C-B128-4501-8BB8-1B80F88C1819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007273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6D11BFD-0628-4722-A509-401F9D99FC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2/26/2019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D8EAF11-D17C-4DA5-A485-0A6B6BFFDF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Matthew Stevenson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62DA7E2-DFFC-4A4B-9B33-A1E196198B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0DDC2C-B128-4501-8BB8-1B80F88C1819}" type="slidenum">
              <a:rPr lang="en-US" smtClean="0"/>
              <a:t>18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530A893-C06C-4AAC-B2DD-E0F363B5D1E4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724156" y="1346950"/>
            <a:ext cx="8743687" cy="416410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A11E7359-9891-438C-9793-4365C868D4C7}"/>
              </a:ext>
            </a:extLst>
          </p:cNvPr>
          <p:cNvSpPr txBox="1"/>
          <p:nvPr/>
        </p:nvSpPr>
        <p:spPr>
          <a:xfrm>
            <a:off x="862077" y="5800751"/>
            <a:ext cx="104678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Source: https://www.cnn.com/2017/02/27/politics/donald-trump-address-not-state-of-the-union/index.html</a:t>
            </a:r>
          </a:p>
        </p:txBody>
      </p:sp>
    </p:spTree>
    <p:extLst>
      <p:ext uri="{BB962C8B-B14F-4D97-AF65-F5344CB8AC3E}">
        <p14:creationId xmlns:p14="http://schemas.microsoft.com/office/powerpoint/2010/main" val="385896942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08FBA5BA-F36F-7D4F-B753-100CDE8FC8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When Was This Address Scheduled?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8C6F9A98-EA2A-5949-9307-E3054A5478E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Courier New" panose="02070309020205020404" pitchFamily="49" charset="0"/>
              <a:buChar char="o"/>
            </a:pPr>
            <a:endParaRPr lang="en-US" dirty="0"/>
          </a:p>
          <a:p>
            <a:pPr>
              <a:buFont typeface="Courier New" panose="02070309020205020404" pitchFamily="49" charset="0"/>
              <a:buChar char="o"/>
            </a:pPr>
            <a:r>
              <a:rPr lang="en-US" dirty="0"/>
              <a:t> The speech was scheduled for 9PM EST.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US" dirty="0"/>
              <a:t> The speech was the President’s first address to Congress.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05E97C5-3E6C-A34F-940E-AE36931C7C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2/26/2019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D2095A6-472A-4B40-9CA0-5C62E4DB23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Matthew Stevenson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154AA85-F60A-6549-9A8E-B00D567028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0DDC2C-B128-4501-8BB8-1B80F88C1819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793313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461B7FB-6CE6-45C4-9594-F48345A350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2/26/2019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25C6E25-671B-48D6-B625-D5A3D4CF23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Matthew Stevenson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FEEE3B-C1FC-4501-867B-8C7566239E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0DDC2C-B128-4501-8BB8-1B80F88C1819}" type="slidenum">
              <a:rPr lang="en-US" smtClean="0"/>
              <a:t>2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5E21637-3E1B-42CC-89C3-F94E92FEC867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82497" y="1087965"/>
            <a:ext cx="9227005" cy="4682069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15860A62-A936-45D4-9FDD-69C5C0BCF016}"/>
              </a:ext>
            </a:extLst>
          </p:cNvPr>
          <p:cNvSpPr txBox="1"/>
          <p:nvPr/>
        </p:nvSpPr>
        <p:spPr>
          <a:xfrm>
            <a:off x="2333415" y="5930243"/>
            <a:ext cx="73494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Source: https://twitter.com/realDonaldTrump/status/1034907478566359041</a:t>
            </a:r>
          </a:p>
        </p:txBody>
      </p:sp>
    </p:spTree>
    <p:extLst>
      <p:ext uri="{BB962C8B-B14F-4D97-AF65-F5344CB8AC3E}">
        <p14:creationId xmlns:p14="http://schemas.microsoft.com/office/powerpoint/2010/main" val="45089467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6213FB4-4C50-F94D-BF31-D002EBC7A3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2/26/2019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F526D9F-1736-A841-9F28-1ECE2BB2F4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Matthew Stevenson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4E08A09-BDA6-3D46-AC01-BEC1A55227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0DDC2C-B128-4501-8BB8-1B80F88C1819}" type="slidenum">
              <a:rPr lang="en-US" smtClean="0"/>
              <a:t>20</a:t>
            </a:fld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81A2982-7D99-724F-8D73-379C4B7C1EA9}"/>
              </a:ext>
            </a:extLst>
          </p:cNvPr>
          <p:cNvSpPr txBox="1"/>
          <p:nvPr/>
        </p:nvSpPr>
        <p:spPr>
          <a:xfrm>
            <a:off x="2186265" y="5926877"/>
            <a:ext cx="78194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Source: http://</a:t>
            </a:r>
            <a:r>
              <a:rPr lang="en-US" dirty="0" err="1"/>
              <a:t>web.archive.org</a:t>
            </a:r>
            <a:r>
              <a:rPr lang="en-US" dirty="0"/>
              <a:t>/web/20170701000000*/http://</a:t>
            </a:r>
            <a:r>
              <a:rPr lang="en-US" dirty="0" err="1"/>
              <a:t>www.google.com</a:t>
            </a:r>
            <a:r>
              <a:rPr lang="en-US" dirty="0"/>
              <a:t>/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55A8686-CCA8-B247-9734-1A9C30415AEF}"/>
              </a:ext>
            </a:extLst>
          </p:cNvPr>
          <p:cNvSpPr txBox="1"/>
          <p:nvPr/>
        </p:nvSpPr>
        <p:spPr>
          <a:xfrm>
            <a:off x="10174090" y="3341554"/>
            <a:ext cx="2017910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Potential Joint Address capture times</a:t>
            </a:r>
          </a:p>
          <a:p>
            <a:endParaRPr lang="en-US" dirty="0">
              <a:solidFill>
                <a:srgbClr val="FF0000"/>
              </a:solidFill>
            </a:endParaRPr>
          </a:p>
          <a:p>
            <a:r>
              <a:rPr lang="en-US" dirty="0">
                <a:solidFill>
                  <a:srgbClr val="FF0000"/>
                </a:solidFill>
              </a:rPr>
              <a:t>No captures shown within the range 2am - 4am after EST to GST conversion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C8C45BE5-33FD-DB43-BFCB-18E966874BC5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132320" y="957003"/>
            <a:ext cx="7927359" cy="4772025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14" name="Frame 13">
            <a:extLst>
              <a:ext uri="{FF2B5EF4-FFF2-40B4-BE49-F238E27FC236}">
                <a16:creationId xmlns:a16="http://schemas.microsoft.com/office/drawing/2014/main" id="{BAA34923-AFC2-2C48-AA92-D434267E8DE1}"/>
              </a:ext>
            </a:extLst>
          </p:cNvPr>
          <p:cNvSpPr/>
          <p:nvPr/>
        </p:nvSpPr>
        <p:spPr>
          <a:xfrm>
            <a:off x="5410770" y="4703298"/>
            <a:ext cx="375667" cy="368765"/>
          </a:xfrm>
          <a:prstGeom prst="fram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30A47C25-7D76-6C47-9A22-8E0E41E6E8AA}"/>
              </a:ext>
            </a:extLst>
          </p:cNvPr>
          <p:cNvCxnSpPr>
            <a:cxnSpLocks/>
          </p:cNvCxnSpPr>
          <p:nvPr/>
        </p:nvCxnSpPr>
        <p:spPr>
          <a:xfrm flipH="1">
            <a:off x="5900848" y="4405615"/>
            <a:ext cx="4201916" cy="457200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0BC1ADF6-044A-144A-96E3-724CB6938C16}"/>
              </a:ext>
            </a:extLst>
          </p:cNvPr>
          <p:cNvSpPr txBox="1"/>
          <p:nvPr/>
        </p:nvSpPr>
        <p:spPr>
          <a:xfrm>
            <a:off x="2333415" y="2281470"/>
            <a:ext cx="20498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February 29</a:t>
            </a:r>
            <a:r>
              <a:rPr lang="en-US" baseline="30000" dirty="0">
                <a:solidFill>
                  <a:srgbClr val="FF0000"/>
                </a:solidFill>
              </a:rPr>
              <a:t>th</a:t>
            </a:r>
            <a:r>
              <a:rPr lang="en-US" dirty="0">
                <a:solidFill>
                  <a:srgbClr val="FF0000"/>
                </a:solidFill>
              </a:rPr>
              <a:t>, 2017</a:t>
            </a:r>
          </a:p>
        </p:txBody>
      </p:sp>
    </p:spTree>
    <p:extLst>
      <p:ext uri="{BB962C8B-B14F-4D97-AF65-F5344CB8AC3E}">
        <p14:creationId xmlns:p14="http://schemas.microsoft.com/office/powerpoint/2010/main" val="310661692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7102543F-91E2-4244-B17F-7D484CD9FE6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But What About Obama’s First Address?</a:t>
            </a:r>
          </a:p>
        </p:txBody>
      </p:sp>
      <p:sp>
        <p:nvSpPr>
          <p:cNvPr id="6" name="Subtitle 5">
            <a:extLst>
              <a:ext uri="{FF2B5EF4-FFF2-40B4-BE49-F238E27FC236}">
                <a16:creationId xmlns:a16="http://schemas.microsoft.com/office/drawing/2014/main" id="{B42FB3C6-7AFB-40AB-A6C2-DCFB4E03542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Let’s Find out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DF3479F-C27F-472E-A641-0F1877D4B7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2/26/2019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BD339BE-845E-4A98-A838-4958FA7274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Matthew Stevenson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31F1139-1FD7-4EDF-9E2C-F5FAF31702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0DDC2C-B128-4501-8BB8-1B80F88C1819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624711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08FBA5BA-F36F-7D4F-B753-100CDE8FC8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When Was This Address Scheduled?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8C6F9A98-EA2A-5949-9307-E3054A5478E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Courier New" panose="02070309020205020404" pitchFamily="49" charset="0"/>
              <a:buChar char="o"/>
            </a:pPr>
            <a:endParaRPr lang="en-US" dirty="0"/>
          </a:p>
          <a:p>
            <a:pPr>
              <a:buFont typeface="Courier New" panose="02070309020205020404" pitchFamily="49" charset="0"/>
              <a:buChar char="o"/>
            </a:pPr>
            <a:r>
              <a:rPr lang="en-US" dirty="0"/>
              <a:t> The speech was scheduled for 9PM EST.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US" dirty="0"/>
              <a:t> The speech was the President’s first address to Congress.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05E97C5-3E6C-A34F-940E-AE36931C7C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2/26/2019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D2095A6-472A-4B40-9CA0-5C62E4DB23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Matthew Stevenson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154AA85-F60A-6549-9A8E-B00D567028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0DDC2C-B128-4501-8BB8-1B80F88C1819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062532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A4131D9-3291-774B-A700-1BB7131357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2/26/2019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C8AF974-4F32-AC45-9BBA-63C02830A0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Matthew Stevenson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EFD500D-FD67-4246-9AF7-8A935E713B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0DDC2C-B128-4501-8BB8-1B80F88C1819}" type="slidenum">
              <a:rPr lang="en-US" smtClean="0"/>
              <a:t>23</a:t>
            </a:fld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72F0040-D44A-7748-BCF6-871B3D6CB964}"/>
              </a:ext>
            </a:extLst>
          </p:cNvPr>
          <p:cNvSpPr txBox="1"/>
          <p:nvPr/>
        </p:nvSpPr>
        <p:spPr>
          <a:xfrm>
            <a:off x="2121120" y="5863441"/>
            <a:ext cx="79497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Source: http://</a:t>
            </a:r>
            <a:r>
              <a:rPr lang="en-US" dirty="0" err="1"/>
              <a:t>web.archive.org</a:t>
            </a:r>
            <a:r>
              <a:rPr lang="en-US" dirty="0"/>
              <a:t>/web/20090401000000*/https://</a:t>
            </a:r>
            <a:r>
              <a:rPr lang="en-US" dirty="0" err="1"/>
              <a:t>www.google.com</a:t>
            </a:r>
            <a:r>
              <a:rPr lang="en-US" dirty="0"/>
              <a:t>/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0FDCBB1-8A5B-0A4D-9837-7C9F972B364D}"/>
              </a:ext>
            </a:extLst>
          </p:cNvPr>
          <p:cNvSpPr txBox="1"/>
          <p:nvPr/>
        </p:nvSpPr>
        <p:spPr>
          <a:xfrm>
            <a:off x="9900458" y="3634244"/>
            <a:ext cx="2320710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Potential Joint Address capture times</a:t>
            </a:r>
          </a:p>
          <a:p>
            <a:endParaRPr lang="en-US" dirty="0">
              <a:solidFill>
                <a:srgbClr val="FF0000"/>
              </a:solidFill>
            </a:endParaRPr>
          </a:p>
          <a:p>
            <a:r>
              <a:rPr lang="en-US" dirty="0">
                <a:solidFill>
                  <a:srgbClr val="FF0000"/>
                </a:solidFill>
              </a:rPr>
              <a:t>No captures show within the range 2am - 4am after EST to GST conversion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D323AAF1-B83C-FD4B-84A2-DE6B5F380A7B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013963" y="1036597"/>
            <a:ext cx="7949754" cy="4778816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7" name="Frame 6">
            <a:extLst>
              <a:ext uri="{FF2B5EF4-FFF2-40B4-BE49-F238E27FC236}">
                <a16:creationId xmlns:a16="http://schemas.microsoft.com/office/drawing/2014/main" id="{3FB3B676-6478-1748-A0A4-964896CCC825}"/>
              </a:ext>
            </a:extLst>
          </p:cNvPr>
          <p:cNvSpPr/>
          <p:nvPr/>
        </p:nvSpPr>
        <p:spPr>
          <a:xfrm>
            <a:off x="5157788" y="4914899"/>
            <a:ext cx="457200" cy="325189"/>
          </a:xfrm>
          <a:prstGeom prst="frame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69E6E5EE-CF86-6249-AE89-81EADA240C27}"/>
              </a:ext>
            </a:extLst>
          </p:cNvPr>
          <p:cNvCxnSpPr>
            <a:cxnSpLocks/>
          </p:cNvCxnSpPr>
          <p:nvPr/>
        </p:nvCxnSpPr>
        <p:spPr>
          <a:xfrm flipH="1">
            <a:off x="5644439" y="5113138"/>
            <a:ext cx="4256019" cy="0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D994F141-8DE1-A14C-A9FE-718333F4C174}"/>
              </a:ext>
            </a:extLst>
          </p:cNvPr>
          <p:cNvSpPr txBox="1"/>
          <p:nvPr/>
        </p:nvSpPr>
        <p:spPr>
          <a:xfrm>
            <a:off x="2013963" y="2356158"/>
            <a:ext cx="20498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February 25</a:t>
            </a:r>
            <a:r>
              <a:rPr lang="en-US" baseline="30000" dirty="0">
                <a:solidFill>
                  <a:srgbClr val="FF0000"/>
                </a:solidFill>
              </a:rPr>
              <a:t>th</a:t>
            </a:r>
            <a:r>
              <a:rPr lang="en-US" dirty="0">
                <a:solidFill>
                  <a:srgbClr val="FF0000"/>
                </a:solidFill>
              </a:rPr>
              <a:t>, 2009</a:t>
            </a:r>
          </a:p>
        </p:txBody>
      </p:sp>
    </p:spTree>
    <p:extLst>
      <p:ext uri="{BB962C8B-B14F-4D97-AF65-F5344CB8AC3E}">
        <p14:creationId xmlns:p14="http://schemas.microsoft.com/office/powerpoint/2010/main" val="152752053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7102543F-91E2-4244-B17F-7D484CD9FE6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Given This Information</a:t>
            </a:r>
          </a:p>
        </p:txBody>
      </p:sp>
      <p:sp>
        <p:nvSpPr>
          <p:cNvPr id="6" name="Subtitle 5">
            <a:extLst>
              <a:ext uri="{FF2B5EF4-FFF2-40B4-BE49-F238E27FC236}">
                <a16:creationId xmlns:a16="http://schemas.microsoft.com/office/drawing/2014/main" id="{B42FB3C6-7AFB-40AB-A6C2-DCFB4E03542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What about the Next Page?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DF3479F-C27F-472E-A641-0F1877D4B7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2/26/2019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BD339BE-845E-4A98-A838-4958FA7274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Matthew Stevenson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31F1139-1FD7-4EDF-9E2C-F5FAF31702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0DDC2C-B128-4501-8BB8-1B80F88C1819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884699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6D205E-C25E-47E1-AD9C-6D10BB9416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2/26/2019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17806E4-4747-4817-A099-3CC1F985FD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Matthew Stevenson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5E6CE4-11AA-429C-BB40-4DD7E91732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0DDC2C-B128-4501-8BB8-1B80F88C1819}" type="slidenum">
              <a:rPr lang="en-US" smtClean="0"/>
              <a:t>25</a:t>
            </a:fld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394E6C7-F3DA-42F0-A03D-5D91DC74D1C6}"/>
              </a:ext>
            </a:extLst>
          </p:cNvPr>
          <p:cNvSpPr txBox="1"/>
          <p:nvPr/>
        </p:nvSpPr>
        <p:spPr>
          <a:xfrm>
            <a:off x="2159985" y="5865681"/>
            <a:ext cx="78720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Source: https://web.archive.org/web/20180130005714/https://www.google.com/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2A2B342E-79D7-4BBB-AB58-E05010F937F3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739847" y="1238320"/>
            <a:ext cx="8712305" cy="4381359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12" name="Oval 11">
            <a:extLst>
              <a:ext uri="{FF2B5EF4-FFF2-40B4-BE49-F238E27FC236}">
                <a16:creationId xmlns:a16="http://schemas.microsoft.com/office/drawing/2014/main" id="{4BC0AE3F-41D9-40B7-BE6E-C11A8D15859D}"/>
              </a:ext>
            </a:extLst>
          </p:cNvPr>
          <p:cNvSpPr/>
          <p:nvPr/>
        </p:nvSpPr>
        <p:spPr>
          <a:xfrm>
            <a:off x="4752680" y="3106193"/>
            <a:ext cx="2686639" cy="410066"/>
          </a:xfrm>
          <a:prstGeom prst="ellipse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DD484294-AC4C-4E24-A72B-0A473612A82E}"/>
              </a:ext>
            </a:extLst>
          </p:cNvPr>
          <p:cNvCxnSpPr>
            <a:cxnSpLocks/>
          </p:cNvCxnSpPr>
          <p:nvPr/>
        </p:nvCxnSpPr>
        <p:spPr>
          <a:xfrm flipH="1" flipV="1">
            <a:off x="7560297" y="3391353"/>
            <a:ext cx="565608" cy="577392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A9AE8A1B-DED0-4A3B-99A4-ABB17DFFCB61}"/>
              </a:ext>
            </a:extLst>
          </p:cNvPr>
          <p:cNvSpPr txBox="1"/>
          <p:nvPr/>
        </p:nvSpPr>
        <p:spPr>
          <a:xfrm>
            <a:off x="7560297" y="3968745"/>
            <a:ext cx="28468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State of the Union – Trump?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2239DD5-E957-42A2-A835-6DC601E5D5FF}"/>
              </a:ext>
            </a:extLst>
          </p:cNvPr>
          <p:cNvSpPr txBox="1"/>
          <p:nvPr/>
        </p:nvSpPr>
        <p:spPr>
          <a:xfrm>
            <a:off x="1718308" y="2005693"/>
            <a:ext cx="20498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January 30</a:t>
            </a:r>
            <a:r>
              <a:rPr lang="en-US" baseline="30000" dirty="0">
                <a:solidFill>
                  <a:srgbClr val="FF0000"/>
                </a:solidFill>
              </a:rPr>
              <a:t>th</a:t>
            </a:r>
            <a:r>
              <a:rPr lang="en-US" dirty="0">
                <a:solidFill>
                  <a:srgbClr val="FF0000"/>
                </a:solidFill>
              </a:rPr>
              <a:t>, 2018</a:t>
            </a:r>
          </a:p>
        </p:txBody>
      </p:sp>
    </p:spTree>
    <p:extLst>
      <p:ext uri="{BB962C8B-B14F-4D97-AF65-F5344CB8AC3E}">
        <p14:creationId xmlns:p14="http://schemas.microsoft.com/office/powerpoint/2010/main" val="6305282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7102543F-91E2-4244-B17F-7D484CD9FE6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So What Is Happening Here?</a:t>
            </a:r>
          </a:p>
        </p:txBody>
      </p:sp>
      <p:sp>
        <p:nvSpPr>
          <p:cNvPr id="6" name="Subtitle 5">
            <a:extLst>
              <a:ext uri="{FF2B5EF4-FFF2-40B4-BE49-F238E27FC236}">
                <a16:creationId xmlns:a16="http://schemas.microsoft.com/office/drawing/2014/main" id="{B42FB3C6-7AFB-40AB-A6C2-DCFB4E03542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Let’s find Out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DF3479F-C27F-472E-A641-0F1877D4B7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2/26/2019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BD339BE-845E-4A98-A838-4958FA7274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Matthew Stevenson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31F1139-1FD7-4EDF-9E2C-F5FAF31702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0DDC2C-B128-4501-8BB8-1B80F88C1819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882108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FFBE764-1D97-4022-BDDE-A1098BFDDC13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784789" y="1257494"/>
            <a:ext cx="8622422" cy="4343011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6D205E-C25E-47E1-AD9C-6D10BB9416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2/26/2019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17806E4-4747-4817-A099-3CC1F985FD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Matthew Stevenson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5E6CE4-11AA-429C-BB40-4DD7E91732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0DDC2C-B128-4501-8BB8-1B80F88C1819}" type="slidenum">
              <a:rPr lang="en-US" smtClean="0"/>
              <a:t>27</a:t>
            </a:fld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394E6C7-F3DA-42F0-A03D-5D91DC74D1C6}"/>
              </a:ext>
            </a:extLst>
          </p:cNvPr>
          <p:cNvSpPr txBox="1"/>
          <p:nvPr/>
        </p:nvSpPr>
        <p:spPr>
          <a:xfrm>
            <a:off x="2159985" y="5865681"/>
            <a:ext cx="78720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Source: http://web.archive.org/web/20180131022709/http://www.google.com/</a:t>
            </a: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0AD781C8-E744-49CD-AFD3-8B21A9FB20F5}"/>
              </a:ext>
            </a:extLst>
          </p:cNvPr>
          <p:cNvSpPr/>
          <p:nvPr/>
        </p:nvSpPr>
        <p:spPr>
          <a:xfrm>
            <a:off x="4752680" y="3106193"/>
            <a:ext cx="2686639" cy="410066"/>
          </a:xfrm>
          <a:prstGeom prst="ellipse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9464F144-DF53-46E5-AE39-160094BFC0DC}"/>
              </a:ext>
            </a:extLst>
          </p:cNvPr>
          <p:cNvCxnSpPr>
            <a:cxnSpLocks/>
          </p:cNvCxnSpPr>
          <p:nvPr/>
        </p:nvCxnSpPr>
        <p:spPr>
          <a:xfrm flipH="1" flipV="1">
            <a:off x="7560297" y="3391353"/>
            <a:ext cx="565608" cy="577392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A3547653-5EAE-4494-95EB-D888F7935377}"/>
              </a:ext>
            </a:extLst>
          </p:cNvPr>
          <p:cNvSpPr txBox="1"/>
          <p:nvPr/>
        </p:nvSpPr>
        <p:spPr>
          <a:xfrm>
            <a:off x="7560297" y="3968745"/>
            <a:ext cx="28468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State of the Union – Trump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FDF4C540-4C39-4FBA-A34F-5184C3D2DB85}"/>
              </a:ext>
            </a:extLst>
          </p:cNvPr>
          <p:cNvSpPr txBox="1"/>
          <p:nvPr/>
        </p:nvSpPr>
        <p:spPr>
          <a:xfrm>
            <a:off x="1718308" y="2005693"/>
            <a:ext cx="20498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January 31</a:t>
            </a:r>
            <a:r>
              <a:rPr lang="en-US" baseline="30000" dirty="0">
                <a:solidFill>
                  <a:srgbClr val="FF0000"/>
                </a:solidFill>
              </a:rPr>
              <a:t>st</a:t>
            </a:r>
            <a:r>
              <a:rPr lang="en-US" dirty="0">
                <a:solidFill>
                  <a:srgbClr val="FF0000"/>
                </a:solidFill>
              </a:rPr>
              <a:t>, 2018</a:t>
            </a:r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15E817C0-BE81-49D5-AA06-36AFEC2F0BF4}"/>
              </a:ext>
            </a:extLst>
          </p:cNvPr>
          <p:cNvSpPr/>
          <p:nvPr/>
        </p:nvSpPr>
        <p:spPr>
          <a:xfrm>
            <a:off x="5788058" y="1493619"/>
            <a:ext cx="405352" cy="410066"/>
          </a:xfrm>
          <a:prstGeom prst="ellipse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846954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28241AC5-8344-46FC-88C5-D6B3C3A0D3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9983" y="263527"/>
            <a:ext cx="10152993" cy="1450757"/>
          </a:xfrm>
        </p:spPr>
        <p:txBody>
          <a:bodyPr/>
          <a:lstStyle/>
          <a:p>
            <a:r>
              <a:rPr lang="en-US" dirty="0" err="1"/>
              <a:t>WayBack</a:t>
            </a:r>
            <a:r>
              <a:rPr lang="en-US" dirty="0"/>
              <a:t> Machine’s Time Zone Misinterpretation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381EA66-03A4-4494-9008-D83B49763C4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  <a:p>
            <a:pPr>
              <a:buFont typeface="Courier New" panose="02070309020205020404" pitchFamily="49" charset="0"/>
              <a:buChar char="o"/>
            </a:pPr>
            <a:endParaRPr lang="en-US" dirty="0"/>
          </a:p>
          <a:p>
            <a:pPr>
              <a:buFont typeface="Courier New" panose="02070309020205020404" pitchFamily="49" charset="0"/>
              <a:buChar char="o"/>
            </a:pPr>
            <a:r>
              <a:rPr lang="en-US" dirty="0"/>
              <a:t> The creator of the video used the incorrect link due to being in a different time zone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US" dirty="0"/>
              <a:t> The video is clear that it promotes an agenda even though the information is falsely represented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1E9E9EA-821C-4E33-B93D-B2E8139B39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2/26/2019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5D6F173-CCA3-4680-8062-4F287EA9CB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Matthew Stevenson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C01F7C9-D178-4FD0-8FE0-12693FFF6A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0DDC2C-B128-4501-8BB8-1B80F88C1819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171396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23420E-6613-4C54-9DCE-717665DB23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Now Back To The Video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BEE1D1-E164-471A-81F0-DC0DA66A2B8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 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US" sz="2800" dirty="0"/>
              <a:t> Displays false information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US" sz="2800" dirty="0"/>
              <a:t> Is an example where false information disrupts public opinion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US" sz="2800" dirty="0"/>
              <a:t> Proves social media quickly unravels due to politics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1ADE5E-5165-4771-9294-CF58F0B27B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2/26/2019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206923E-936F-4AFB-87F6-7C3E9EC049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Matthew Stevenson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D229853-7CA4-41FC-97A8-CF5656EC23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0DDC2C-B128-4501-8BB8-1B80F88C1819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652632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1292DE4-3E37-4215-BA6C-C99AEB60C4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2/26/2019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0EA264C-27C8-4411-AE7B-C5F5D8A08F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Matthew Stevenson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CD5C71E-5565-4C78-A562-18AB947969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0DDC2C-B128-4501-8BB8-1B80F88C1819}" type="slidenum">
              <a:rPr lang="en-US" smtClean="0"/>
              <a:t>3</a:t>
            </a:fld>
            <a:endParaRPr lang="en-US"/>
          </a:p>
        </p:txBody>
      </p:sp>
      <p:pic>
        <p:nvPicPr>
          <p:cNvPr id="6" name="Online Media 5" title="Stop The Bias">
            <a:hlinkClick r:id="" action="ppaction://media"/>
            <a:extLst>
              <a:ext uri="{FF2B5EF4-FFF2-40B4-BE49-F238E27FC236}">
                <a16:creationId xmlns:a16="http://schemas.microsoft.com/office/drawing/2014/main" id="{A843AFED-CA3E-4C30-BAD3-CA9D6D90BCB3}"/>
              </a:ext>
            </a:extLst>
          </p:cNvPr>
          <p:cNvPicPr>
            <a:picLocks noRot="1" noChangeAspect="1"/>
          </p:cNvPicPr>
          <p:nvPr>
            <a:videoFile r:link="rId1"/>
          </p:nvPr>
        </p:nvPicPr>
        <p:blipFill>
          <a:blip r:embed="rId3"/>
          <a:stretch>
            <a:fillRect/>
          </a:stretch>
        </p:blipFill>
        <p:spPr>
          <a:xfrm>
            <a:off x="2646705" y="1488772"/>
            <a:ext cx="6898589" cy="3880456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A0442685-ADF7-48CC-8DE9-3F4A7AD76B9E}"/>
              </a:ext>
            </a:extLst>
          </p:cNvPr>
          <p:cNvSpPr txBox="1"/>
          <p:nvPr/>
        </p:nvSpPr>
        <p:spPr>
          <a:xfrm>
            <a:off x="3228258" y="5854828"/>
            <a:ext cx="57354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Source: https://www.youtube.com/watch?v=GzxMj9sGMbE</a:t>
            </a:r>
          </a:p>
        </p:txBody>
      </p:sp>
    </p:spTree>
    <p:extLst>
      <p:ext uri="{BB962C8B-B14F-4D97-AF65-F5344CB8AC3E}">
        <p14:creationId xmlns:p14="http://schemas.microsoft.com/office/powerpoint/2010/main" val="225543548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1C21CAA-BF82-4B46-8E78-27180D19AF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2/26/2019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49865E8-B3F8-42D3-8C07-CEC9E82616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Matthew Stevenson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B59B7D-BDBC-40BE-AF38-F412DB2396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0DDC2C-B128-4501-8BB8-1B80F88C1819}" type="slidenum">
              <a:rPr lang="en-US" smtClean="0"/>
              <a:t>30</a:t>
            </a:fld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BC8040B-7A9F-4AA3-87AC-C30F4F971F3F}"/>
              </a:ext>
            </a:extLst>
          </p:cNvPr>
          <p:cNvSpPr txBox="1"/>
          <p:nvPr/>
        </p:nvSpPr>
        <p:spPr>
          <a:xfrm>
            <a:off x="4027601" y="1545995"/>
            <a:ext cx="413679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Contact Information: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FEDB9E1-5B61-4BEF-B356-234F7623ED60}"/>
              </a:ext>
            </a:extLst>
          </p:cNvPr>
          <p:cNvSpPr txBox="1"/>
          <p:nvPr/>
        </p:nvSpPr>
        <p:spPr>
          <a:xfrm>
            <a:off x="5049623" y="2570614"/>
            <a:ext cx="20927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Twitter: </a:t>
            </a:r>
            <a:r>
              <a:rPr lang="en-US" dirty="0">
                <a:solidFill>
                  <a:schemeClr val="accent1"/>
                </a:solidFill>
              </a:rPr>
              <a:t>@mstev0du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63B95ED-04CC-43CC-BEFC-F21B43903CC6}"/>
              </a:ext>
            </a:extLst>
          </p:cNvPr>
          <p:cNvSpPr txBox="1"/>
          <p:nvPr/>
        </p:nvSpPr>
        <p:spPr>
          <a:xfrm>
            <a:off x="2661107" y="3318235"/>
            <a:ext cx="68697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Google Groups: </a:t>
            </a:r>
            <a:r>
              <a:rPr lang="en-US" dirty="0">
                <a:solidFill>
                  <a:schemeClr val="accent1"/>
                </a:solidFill>
              </a:rPr>
              <a:t>https://groups.google.com/forum/#!forum/cs895-s19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FC801D8-DB71-4A3F-B6FF-1DB320DF2C46}"/>
              </a:ext>
            </a:extLst>
          </p:cNvPr>
          <p:cNvSpPr txBox="1"/>
          <p:nvPr/>
        </p:nvSpPr>
        <p:spPr>
          <a:xfrm>
            <a:off x="4235577" y="2939946"/>
            <a:ext cx="39288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Github</a:t>
            </a:r>
            <a:r>
              <a:rPr lang="en-US" dirty="0"/>
              <a:t>: </a:t>
            </a:r>
            <a:r>
              <a:rPr lang="en-US" dirty="0">
                <a:solidFill>
                  <a:schemeClr val="accent1"/>
                </a:solidFill>
              </a:rPr>
              <a:t>https://github.com/mst3v3nsn</a:t>
            </a:r>
          </a:p>
        </p:txBody>
      </p:sp>
    </p:spTree>
    <p:extLst>
      <p:ext uri="{BB962C8B-B14F-4D97-AF65-F5344CB8AC3E}">
        <p14:creationId xmlns:p14="http://schemas.microsoft.com/office/powerpoint/2010/main" val="360003102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B35E8CD4-4C15-A945-9C4B-3E4AF9885E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Considered A State Of The     Union Address?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38F12C6-7651-0B49-BB19-751FF20528E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Courier New" panose="02070309020205020404" pitchFamily="49" charset="0"/>
              <a:buChar char="o"/>
            </a:pPr>
            <a:r>
              <a:rPr lang="en-US" dirty="0"/>
              <a:t> “an annual message to Congress in which the president reports on the state of the nation and outlines a legislative program”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US" dirty="0"/>
              <a:t> All branches are present within this address including the Executive, Legislative, and Judicial branches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US" dirty="0"/>
              <a:t> It is a joint address meaning designated survivors are not present at this event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US" dirty="0"/>
              <a:t> With this platform, the President can also speak directly to citizens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US" dirty="0"/>
              <a:t> This address is considered a State of the Union address only after the president has retained office for at least one year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US" dirty="0"/>
              <a:t>In the United States, this is a big deal for the nation and all governed bodies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8EC25BA-0D33-E24A-BEEC-FEC27B99E2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2/26/2019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6EA20D6-01C5-7A4E-AFE1-5E2B77E6C2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Matthew Stevenson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B045F88-DFE2-D04A-B8F9-6DF80C2B7E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0DDC2C-B128-4501-8BB8-1B80F88C1819}" type="slidenum">
              <a:rPr lang="en-US" smtClean="0"/>
              <a:t>4</a:t>
            </a:fld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245F485-336D-024A-8975-12DEC4E4F87A}"/>
              </a:ext>
            </a:extLst>
          </p:cNvPr>
          <p:cNvSpPr txBox="1"/>
          <p:nvPr/>
        </p:nvSpPr>
        <p:spPr>
          <a:xfrm>
            <a:off x="2333415" y="5930243"/>
            <a:ext cx="73494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Source: https://</a:t>
            </a:r>
            <a:r>
              <a:rPr lang="en-US" dirty="0" err="1"/>
              <a:t>www.dictionary.com</a:t>
            </a:r>
            <a:r>
              <a:rPr lang="en-US" dirty="0"/>
              <a:t>/browse/state--of--the--union--address</a:t>
            </a:r>
          </a:p>
        </p:txBody>
      </p:sp>
    </p:spTree>
    <p:extLst>
      <p:ext uri="{BB962C8B-B14F-4D97-AF65-F5344CB8AC3E}">
        <p14:creationId xmlns:p14="http://schemas.microsoft.com/office/powerpoint/2010/main" val="294748563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724D79F-B7D5-384D-9D76-942F8B1073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2/26/2019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EAFBFF6-FD18-574E-AEE1-34243486BF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Matthew Stevenson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F9B40BB-C095-6845-9B0E-7082FEF4FD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0DDC2C-B128-4501-8BB8-1B80F88C1819}" type="slidenum">
              <a:rPr lang="en-US" smtClean="0"/>
              <a:t>5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44C2549-D599-C349-B964-C7B92B521E0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80458" y="1289049"/>
            <a:ext cx="7620000" cy="42799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0389A397-E0B6-FF40-BEB1-DEECB1B60748}"/>
              </a:ext>
            </a:extLst>
          </p:cNvPr>
          <p:cNvSpPr txBox="1"/>
          <p:nvPr/>
        </p:nvSpPr>
        <p:spPr>
          <a:xfrm>
            <a:off x="2793183" y="5829701"/>
            <a:ext cx="65945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Source: https://</a:t>
            </a:r>
            <a:r>
              <a:rPr lang="en-US" dirty="0" err="1"/>
              <a:t>www.history.com</a:t>
            </a:r>
            <a:r>
              <a:rPr lang="en-US" dirty="0"/>
              <a:t>/news/state-of-the-union-explained</a:t>
            </a:r>
          </a:p>
        </p:txBody>
      </p:sp>
    </p:spTree>
    <p:extLst>
      <p:ext uri="{BB962C8B-B14F-4D97-AF65-F5344CB8AC3E}">
        <p14:creationId xmlns:p14="http://schemas.microsoft.com/office/powerpoint/2010/main" val="208246398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40930B58-65D5-4911-ADCE-1B89CB1B4CC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So What Was The Response To The Video?</a:t>
            </a:r>
          </a:p>
        </p:txBody>
      </p:sp>
      <p:sp>
        <p:nvSpPr>
          <p:cNvPr id="6" name="Subtitle 5">
            <a:extLst>
              <a:ext uri="{FF2B5EF4-FFF2-40B4-BE49-F238E27FC236}">
                <a16:creationId xmlns:a16="http://schemas.microsoft.com/office/drawing/2014/main" id="{213C4F85-5232-4E50-B25F-AAB202D44CE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Let Us take a look.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D8ACF44-58E2-40D1-A9DA-8F1956B643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2/26/2019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28BF62F-D71C-4E9D-9981-7075EC1E24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Matthew Stevenson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E4030BC-771D-420B-AFF9-0D7D7736D4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0DDC2C-B128-4501-8BB8-1B80F88C1819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310078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3DE0CAB-9811-4987-8654-7EC519F62C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2/26/2019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E38280D-82C4-491B-B462-30E5D475C2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Matthew Stevenson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CDBC10D-48A2-4E48-9C2F-824E891C8A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0DDC2C-B128-4501-8BB8-1B80F88C1819}" type="slidenum">
              <a:rPr lang="en-US" smtClean="0"/>
              <a:t>7</a:t>
            </a:fld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3B46023-85DD-4167-A3EA-E08C64D13443}"/>
              </a:ext>
            </a:extLst>
          </p:cNvPr>
          <p:cNvSpPr txBox="1"/>
          <p:nvPr/>
        </p:nvSpPr>
        <p:spPr>
          <a:xfrm>
            <a:off x="2333415" y="5930243"/>
            <a:ext cx="73494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Source: https://twitter.com/ChrisJZullo/status/1035115456095506432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043C96A3-1BA8-4AA5-9E31-958478511B41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615440" y="1188720"/>
            <a:ext cx="8961120" cy="4480560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22855412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7FFE4DE-ACC5-4AAB-8927-B291134616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2/26/2019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B683011-53BE-40F2-A4FD-B903A7135E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Matthew Stevenson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2E9D2EF-FE13-4154-8EDD-DC120672B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0DDC2C-B128-4501-8BB8-1B80F88C1819}" type="slidenum">
              <a:rPr lang="en-US" smtClean="0"/>
              <a:t>8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AB6DA46-F1D0-440F-B444-21222DF2A74A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749137" y="1240705"/>
            <a:ext cx="8693726" cy="437659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995DD42-FD03-416F-88F7-D511849809BD}"/>
              </a:ext>
            </a:extLst>
          </p:cNvPr>
          <p:cNvSpPr txBox="1"/>
          <p:nvPr/>
        </p:nvSpPr>
        <p:spPr>
          <a:xfrm>
            <a:off x="2333415" y="5930243"/>
            <a:ext cx="73494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Source: https://twitter.com/realDonaldTrump/status/1034907478566359041</a:t>
            </a:r>
          </a:p>
        </p:txBody>
      </p:sp>
    </p:spTree>
    <p:extLst>
      <p:ext uri="{BB962C8B-B14F-4D97-AF65-F5344CB8AC3E}">
        <p14:creationId xmlns:p14="http://schemas.microsoft.com/office/powerpoint/2010/main" val="278636813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7FFE4DE-ACC5-4AAB-8927-B291134616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2/26/2019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B683011-53BE-40F2-A4FD-B903A7135E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Matthew Stevenson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2E9D2EF-FE13-4154-8EDD-DC120672B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0DDC2C-B128-4501-8BB8-1B80F88C1819}" type="slidenum">
              <a:rPr lang="en-US" smtClean="0"/>
              <a:t>9</a:t>
            </a:fld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995DD42-FD03-416F-88F7-D511849809BD}"/>
              </a:ext>
            </a:extLst>
          </p:cNvPr>
          <p:cNvSpPr txBox="1"/>
          <p:nvPr/>
        </p:nvSpPr>
        <p:spPr>
          <a:xfrm>
            <a:off x="2333415" y="5930243"/>
            <a:ext cx="73494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Source: https://twitter.com/realDonaldTrump/status/1034907478566359041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CAE29C5-34E9-4260-9422-62566AB77861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689247" y="1209354"/>
            <a:ext cx="8813505" cy="4439291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007701180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ct">
  <a:themeElements>
    <a:clrScheme name="Blue">
      <a:dk1>
        <a:sysClr val="windowText" lastClr="000000"/>
      </a:dk1>
      <a:lt1>
        <a:sysClr val="window" lastClr="FFFFFF"/>
      </a:lt1>
      <a:dk2>
        <a:srgbClr val="17406D"/>
      </a:dk2>
      <a:lt2>
        <a:srgbClr val="DBEF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F49100"/>
      </a:hlink>
      <a:folHlink>
        <a:srgbClr val="85DFD0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1564</TotalTime>
  <Words>959</Words>
  <Application>Microsoft Macintosh PowerPoint</Application>
  <PresentationFormat>Widescreen</PresentationFormat>
  <Paragraphs>174</Paragraphs>
  <Slides>30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30</vt:i4>
      </vt:variant>
    </vt:vector>
  </HeadingPairs>
  <TitlesOfParts>
    <vt:vector size="34" baseType="lpstr">
      <vt:lpstr>Calibri</vt:lpstr>
      <vt:lpstr>Calibri Light</vt:lpstr>
      <vt:lpstr>Courier New</vt:lpstr>
      <vt:lpstr>Retrospect</vt:lpstr>
      <vt:lpstr>#StopTheBias:  Fact or Fiction?</vt:lpstr>
      <vt:lpstr>PowerPoint Presentation</vt:lpstr>
      <vt:lpstr>PowerPoint Presentation</vt:lpstr>
      <vt:lpstr>What Is Considered A State Of The     Union Address?</vt:lpstr>
      <vt:lpstr>PowerPoint Presentation</vt:lpstr>
      <vt:lpstr>So What Was The Response To The Video?</vt:lpstr>
      <vt:lpstr>PowerPoint Presentation</vt:lpstr>
      <vt:lpstr>PowerPoint Presentation</vt:lpstr>
      <vt:lpstr>PowerPoint Presentation</vt:lpstr>
      <vt:lpstr>Are These Accusations Based On Fact Or Fiction?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So All The Pages Presented Were Correct…</vt:lpstr>
      <vt:lpstr>PowerPoint Presentation</vt:lpstr>
      <vt:lpstr>When Was This Address Scheduled?</vt:lpstr>
      <vt:lpstr>PowerPoint Presentation</vt:lpstr>
      <vt:lpstr>But What About Obama’s First Address?</vt:lpstr>
      <vt:lpstr>When Was This Address Scheduled?</vt:lpstr>
      <vt:lpstr>PowerPoint Presentation</vt:lpstr>
      <vt:lpstr>Given This Information</vt:lpstr>
      <vt:lpstr>PowerPoint Presentation</vt:lpstr>
      <vt:lpstr>So What Is Happening Here?</vt:lpstr>
      <vt:lpstr>PowerPoint Presentation</vt:lpstr>
      <vt:lpstr>WayBack Machine’s Time Zone Misinterpretation</vt:lpstr>
      <vt:lpstr>Now Back To The Video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#StopTheBias:  Fact or Fiction?</dc:title>
  <dc:creator>Matt S</dc:creator>
  <cp:lastModifiedBy>Stevenson, Matthew</cp:lastModifiedBy>
  <cp:revision>42</cp:revision>
  <dcterms:created xsi:type="dcterms:W3CDTF">2019-02-26T02:36:15Z</dcterms:created>
  <dcterms:modified xsi:type="dcterms:W3CDTF">2019-02-27T20:39:32Z</dcterms:modified>
</cp:coreProperties>
</file>

<file path=docProps/thumbnail.jpeg>
</file>